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9" r:id="rId3"/>
    <p:sldId id="258" r:id="rId4"/>
    <p:sldId id="261" r:id="rId5"/>
    <p:sldId id="263" r:id="rId6"/>
    <p:sldId id="265" r:id="rId7"/>
    <p:sldId id="267" r:id="rId8"/>
    <p:sldId id="269" r:id="rId9"/>
    <p:sldId id="270" r:id="rId10"/>
    <p:sldId id="272" r:id="rId11"/>
    <p:sldId id="274" r:id="rId12"/>
    <p:sldId id="276" r:id="rId13"/>
    <p:sldId id="278" r:id="rId14"/>
    <p:sldId id="280" r:id="rId15"/>
    <p:sldId id="281" r:id="rId16"/>
    <p:sldId id="286" r:id="rId17"/>
    <p:sldId id="285" r:id="rId18"/>
    <p:sldId id="283" r:id="rId19"/>
    <p:sldId id="287" r:id="rId20"/>
    <p:sldId id="289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4E674F8-E825-42FB-8EB2-B383101F739A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ADD60AF-5290-40CB-85AD-C2210AE8B0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55F00-4C92-4059-998F-A7DC16C0EAE1}" type="datetimeFigureOut">
              <a:rPr lang="en-US" smtClean="0"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F90BC-2E7B-4732-80FA-60893D26488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Displaying Quantitative Data Graphically and Describing It Numerically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 Statistics</a:t>
            </a:r>
          </a:p>
          <a:p>
            <a:r>
              <a:rPr lang="en-US" dirty="0" smtClean="0"/>
              <a:t>Chapters 4 &amp; 5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Skewed 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Center:  Median</a:t>
            </a:r>
          </a:p>
          <a:p>
            <a:r>
              <a:rPr lang="en-US" dirty="0" smtClean="0"/>
              <a:t>Spread:  </a:t>
            </a:r>
            <a:r>
              <a:rPr lang="en-US" dirty="0" err="1" smtClean="0"/>
              <a:t>Interquartile</a:t>
            </a:r>
            <a:r>
              <a:rPr lang="en-US" dirty="0" smtClean="0"/>
              <a:t> Range (IQR)</a:t>
            </a:r>
          </a:p>
          <a:p>
            <a:endParaRPr lang="en-US" dirty="0"/>
          </a:p>
          <a:p>
            <a:r>
              <a:rPr lang="en-US" dirty="0" smtClean="0"/>
              <a:t>Both of these are “resistant”</a:t>
            </a:r>
          </a:p>
          <a:p>
            <a:r>
              <a:rPr lang="en-US" dirty="0" smtClean="0"/>
              <a:t>Both should include units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28600" y="4572000"/>
            <a:ext cx="2819400" cy="176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562600" y="3886200"/>
            <a:ext cx="313640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Skewed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How to find the IQR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1.  Find median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2.  Find the median of both halves of data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the lower median is 1</a:t>
            </a:r>
            <a:r>
              <a:rPr lang="en-US" baseline="30000" dirty="0" smtClean="0"/>
              <a:t>st</a:t>
            </a:r>
            <a:r>
              <a:rPr lang="en-US" dirty="0" smtClean="0"/>
              <a:t>  Quartile</a:t>
            </a:r>
          </a:p>
          <a:p>
            <a:pPr>
              <a:buNone/>
            </a:pPr>
            <a:r>
              <a:rPr lang="en-US" dirty="0" smtClean="0"/>
              <a:t>			the upper median is 3</a:t>
            </a:r>
            <a:r>
              <a:rPr lang="en-US" baseline="30000" dirty="0" smtClean="0"/>
              <a:t>rd</a:t>
            </a:r>
            <a:r>
              <a:rPr lang="en-US" dirty="0" smtClean="0"/>
              <a:t> Quartile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3.  Subtract the two quartile scores</a:t>
            </a:r>
          </a:p>
          <a:p>
            <a:pPr>
              <a:buNone/>
            </a:pPr>
            <a:r>
              <a:rPr lang="en-US" dirty="0" smtClean="0"/>
              <a:t>** 1</a:t>
            </a:r>
            <a:r>
              <a:rPr lang="en-US" baseline="30000" dirty="0" smtClean="0"/>
              <a:t>st</a:t>
            </a:r>
            <a:r>
              <a:rPr lang="en-US" dirty="0" smtClean="0"/>
              <a:t> Quartile = 25</a:t>
            </a:r>
            <a:r>
              <a:rPr lang="en-US" baseline="30000" dirty="0" smtClean="0"/>
              <a:t>th</a:t>
            </a:r>
            <a:r>
              <a:rPr lang="en-US" dirty="0" smtClean="0"/>
              <a:t> percentile</a:t>
            </a:r>
          </a:p>
          <a:p>
            <a:pPr>
              <a:buNone/>
            </a:pPr>
            <a:r>
              <a:rPr lang="en-US" dirty="0" smtClean="0"/>
              <a:t>** 3</a:t>
            </a:r>
            <a:r>
              <a:rPr lang="en-US" baseline="30000" dirty="0" smtClean="0"/>
              <a:t>rd</a:t>
            </a:r>
            <a:r>
              <a:rPr lang="en-US" dirty="0" smtClean="0"/>
              <a:t> Quartile = 75</a:t>
            </a:r>
            <a:r>
              <a:rPr lang="en-US" baseline="30000" dirty="0" smtClean="0"/>
              <a:t>th</a:t>
            </a:r>
            <a:r>
              <a:rPr lang="en-US" dirty="0" smtClean="0"/>
              <a:t> percentile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Symmetric Distributions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Center:  Mean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Spread:  Standard Deviation</a:t>
            </a:r>
          </a:p>
          <a:p>
            <a:endParaRPr lang="en-US" dirty="0"/>
          </a:p>
          <a:p>
            <a:r>
              <a:rPr lang="en-US" dirty="0" smtClean="0"/>
              <a:t>Both are not “resistant”</a:t>
            </a:r>
          </a:p>
          <a:p>
            <a:r>
              <a:rPr lang="en-US" dirty="0" smtClean="0"/>
              <a:t>Both should include units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029200" y="1676400"/>
          <a:ext cx="1295400" cy="957470"/>
        </p:xfrm>
        <a:graphic>
          <a:graphicData uri="http://schemas.openxmlformats.org/presentationml/2006/ole">
            <p:oleObj spid="_x0000_s1026" name="Equation" r:id="rId3" imgW="58392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Deviation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Takes into account how far each value in a data set is from the mean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Formula: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38400" y="2743200"/>
          <a:ext cx="2743200" cy="1371600"/>
        </p:xfrm>
        <a:graphic>
          <a:graphicData uri="http://schemas.openxmlformats.org/presentationml/2006/ole">
            <p:oleObj spid="_x0000_s2050" name="Equation" r:id="rId3" imgW="1041120" imgH="52056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Properties of standard deviation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Only use with mean</a:t>
            </a:r>
          </a:p>
          <a:p>
            <a:pPr marL="514350" indent="-514350">
              <a:buAutoNum type="arabicPeriod"/>
            </a:pPr>
            <a:r>
              <a:rPr lang="en-US" dirty="0" smtClean="0"/>
              <a:t>If </a:t>
            </a:r>
            <a:r>
              <a:rPr lang="en-US" i="1" dirty="0" smtClean="0"/>
              <a:t>s</a:t>
            </a:r>
            <a:r>
              <a:rPr lang="en-US" dirty="0" smtClean="0"/>
              <a:t> = 0, there is no spread and all data pieces are </a:t>
            </a:r>
            <a:r>
              <a:rPr lang="en-US" dirty="0" smtClean="0"/>
              <a:t>same—otherwise </a:t>
            </a:r>
            <a:r>
              <a:rPr lang="en-US" i="1" dirty="0" smtClean="0"/>
              <a:t>s</a:t>
            </a:r>
            <a:r>
              <a:rPr lang="en-US" dirty="0" smtClean="0"/>
              <a:t>&gt;0 and </a:t>
            </a:r>
            <a:r>
              <a:rPr lang="en-US" i="1" dirty="0" smtClean="0"/>
              <a:t>s</a:t>
            </a:r>
            <a:r>
              <a:rPr lang="en-US" dirty="0" smtClean="0"/>
              <a:t> gets larger as data pieces get more spread out.</a:t>
            </a:r>
          </a:p>
          <a:p>
            <a:pPr marL="514350" indent="-514350">
              <a:buAutoNum type="arabicPeriod"/>
            </a:pPr>
            <a:r>
              <a:rPr lang="en-US" dirty="0" smtClean="0"/>
              <a:t>A few outliers can really change the value of the standard deviation</a:t>
            </a:r>
            <a:endParaRPr lang="en-US" dirty="0"/>
          </a:p>
        </p:txBody>
      </p:sp>
      <p:pic>
        <p:nvPicPr>
          <p:cNvPr id="8194" name="Picture 2" descr="F:\Art - JPEG (high-res)\CH04\figure-04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534400" cy="196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Standard Deviation by Hand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standard deviation:</a:t>
            </a:r>
          </a:p>
          <a:p>
            <a:pPr>
              <a:buNone/>
            </a:pPr>
            <a:r>
              <a:rPr lang="en-US" dirty="0" smtClean="0"/>
              <a:t>10, 14, 15, 16, 20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distribution is symmetric, then mean=median</a:t>
            </a:r>
          </a:p>
          <a:p>
            <a:r>
              <a:rPr lang="en-US" dirty="0" smtClean="0"/>
              <a:t>If skewed right, mean&gt;median</a:t>
            </a:r>
          </a:p>
          <a:p>
            <a:r>
              <a:rPr lang="en-US" dirty="0" smtClean="0"/>
              <a:t>If skewed left, mean&lt;median</a:t>
            </a:r>
          </a:p>
          <a:p>
            <a:r>
              <a:rPr lang="en-US" dirty="0" smtClean="0"/>
              <a:t>Spread of distribution is just as important as the center</a:t>
            </a:r>
          </a:p>
          <a:p>
            <a:r>
              <a:rPr lang="en-US" dirty="0" smtClean="0"/>
              <a:t>How accurate:  one or two decimal points more than original </a:t>
            </a:r>
            <a:r>
              <a:rPr lang="en-US" dirty="0" smtClean="0"/>
              <a:t>data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Distributions with Outliers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Really just data that seems unusual</a:t>
            </a:r>
          </a:p>
          <a:p>
            <a:r>
              <a:rPr lang="en-US" dirty="0" smtClean="0"/>
              <a:t>Formally we compute fences and if data point is outside the fences, we consider it an outlier</a:t>
            </a:r>
          </a:p>
          <a:p>
            <a:r>
              <a:rPr lang="en-US" dirty="0" smtClean="0"/>
              <a:t>Always use common sense</a:t>
            </a:r>
          </a:p>
          <a:p>
            <a:endParaRPr lang="en-US" dirty="0"/>
          </a:p>
          <a:p>
            <a:r>
              <a:rPr lang="en-US" dirty="0" smtClean="0"/>
              <a:t>Upper fence:</a:t>
            </a:r>
          </a:p>
          <a:p>
            <a:r>
              <a:rPr lang="en-US" dirty="0" smtClean="0"/>
              <a:t>Lower fence: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4419600"/>
          <a:ext cx="2057400" cy="1214203"/>
        </p:xfrm>
        <a:graphic>
          <a:graphicData uri="http://schemas.openxmlformats.org/presentationml/2006/ole">
            <p:oleObj spid="_x0000_s3074" name="Equation" r:id="rId3" imgW="77436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Distributions with Outliers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Tricky situation</a:t>
            </a:r>
          </a:p>
          <a:p>
            <a:r>
              <a:rPr lang="en-US" dirty="0" smtClean="0"/>
              <a:t>Since outliers affect mean and standard deviation, it is usually better to use median and </a:t>
            </a:r>
            <a:r>
              <a:rPr lang="en-US" dirty="0" smtClean="0"/>
              <a:t>IQR</a:t>
            </a:r>
          </a:p>
          <a:p>
            <a:r>
              <a:rPr lang="en-US" dirty="0" smtClean="0"/>
              <a:t>If </a:t>
            </a:r>
            <a:r>
              <a:rPr lang="en-US" dirty="0"/>
              <a:t>the mean and median are not similar in value, report the median and IQR </a:t>
            </a:r>
            <a:endParaRPr lang="en-US" sz="1800" dirty="0" smtClean="0"/>
          </a:p>
          <a:p>
            <a:r>
              <a:rPr lang="en-US" dirty="0" smtClean="0"/>
              <a:t>If </a:t>
            </a:r>
            <a:r>
              <a:rPr lang="en-US" dirty="0"/>
              <a:t>the mean and the median are similar in value, report the mean and standard </a:t>
            </a:r>
            <a:r>
              <a:rPr lang="en-US" dirty="0" smtClean="0"/>
              <a:t>deviation.</a:t>
            </a:r>
            <a:endParaRPr lang="en-US" sz="1800" dirty="0" smtClean="0"/>
          </a:p>
          <a:p>
            <a:r>
              <a:rPr lang="en-US" dirty="0" smtClean="0"/>
              <a:t>Sometimes </a:t>
            </a:r>
            <a:r>
              <a:rPr lang="en-US" dirty="0"/>
              <a:t>(especially if the mean and median are not similar) it is a good idea to report your center and spread with and without the outlier and see what kind of effect removing the outlier has on the distribution.</a:t>
            </a:r>
            <a:endParaRPr lang="en-US" sz="1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Boxplots</a:t>
            </a:r>
            <a:endParaRPr lang="en-US" dirty="0"/>
          </a:p>
        </p:txBody>
      </p:sp>
      <p:pic>
        <p:nvPicPr>
          <p:cNvPr id="4099" name="Picture 3" descr="F:\Art - JPEG (high-res)\CH04\figure-04-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600200"/>
            <a:ext cx="4419600" cy="4185227"/>
          </a:xfrm>
          <a:prstGeom prst="rect">
            <a:avLst/>
          </a:prstGeom>
          <a:noFill/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Complement histograms by providing more specific information</a:t>
            </a:r>
          </a:p>
          <a:p>
            <a:r>
              <a:rPr lang="en-US" dirty="0" smtClean="0"/>
              <a:t>Look at histogram and </a:t>
            </a:r>
            <a:r>
              <a:rPr lang="en-US" dirty="0" err="1" smtClean="0"/>
              <a:t>boxplot</a:t>
            </a:r>
            <a:r>
              <a:rPr lang="en-US" dirty="0" smtClean="0"/>
              <a:t> together</a:t>
            </a:r>
          </a:p>
          <a:p>
            <a:r>
              <a:rPr lang="en-US" b="1" dirty="0" smtClean="0"/>
              <a:t>Most useful when comparing distributions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Quantitative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Histogram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Stem-and-Leaf Plots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Dotplots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 smtClean="0"/>
              <a:t>Timeplots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Boxplots</a:t>
            </a:r>
            <a:endParaRPr lang="en-US" dirty="0"/>
          </a:p>
        </p:txBody>
      </p:sp>
      <p:pic>
        <p:nvPicPr>
          <p:cNvPr id="3074" name="Picture 2" descr="F:\Art - JPEG (high-res)\CH04\definition-p2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229600" cy="359751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4800" y="5410200"/>
            <a:ext cx="8523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5-Number Summary:  </a:t>
            </a:r>
            <a:r>
              <a:rPr lang="en-US" dirty="0" smtClean="0"/>
              <a:t>Minimum, 1</a:t>
            </a:r>
            <a:r>
              <a:rPr lang="en-US" baseline="30000" dirty="0" smtClean="0"/>
              <a:t>st</a:t>
            </a:r>
            <a:r>
              <a:rPr lang="en-US" dirty="0" smtClean="0"/>
              <a:t> Quartile Score, Median, 3</a:t>
            </a:r>
            <a:r>
              <a:rPr lang="en-US" baseline="30000" dirty="0" smtClean="0"/>
              <a:t>rd</a:t>
            </a:r>
            <a:r>
              <a:rPr lang="en-US" dirty="0" smtClean="0"/>
              <a:t> Quartile Score, Maximum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Histograms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Bins and counts give the distribution of the quantitative data</a:t>
            </a:r>
          </a:p>
          <a:p>
            <a:r>
              <a:rPr lang="en-US" dirty="0" smtClean="0"/>
              <a:t>Bars touch—data is continuous</a:t>
            </a:r>
          </a:p>
          <a:p>
            <a:r>
              <a:rPr lang="en-US" dirty="0" smtClean="0"/>
              <a:t>Relative frequency histogram—useful and shows percentages, not counts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95400"/>
            <a:ext cx="3581400" cy="242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810000"/>
            <a:ext cx="3581400" cy="242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Stem-and-Leaf 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Can see each individual data point</a:t>
            </a:r>
          </a:p>
          <a:p>
            <a:r>
              <a:rPr lang="en-US" dirty="0" smtClean="0"/>
              <a:t>Stem is like bin</a:t>
            </a:r>
          </a:p>
          <a:p>
            <a:r>
              <a:rPr lang="en-US" dirty="0" smtClean="0"/>
              <a:t>Might need to “split”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200" dirty="0" smtClean="0"/>
          </a:p>
          <a:p>
            <a:pPr>
              <a:buAutoNum type="arabicPlain" startAt="3"/>
            </a:pPr>
            <a:r>
              <a:rPr lang="en-US" sz="1600" dirty="0" smtClean="0"/>
              <a:t>34779                  Key:   3  4 = 34</a:t>
            </a:r>
          </a:p>
          <a:p>
            <a:pPr>
              <a:buAutoNum type="arabicPlain" startAt="3"/>
            </a:pPr>
            <a:r>
              <a:rPr lang="en-US" sz="1600" dirty="0" smtClean="0"/>
              <a:t>6677789</a:t>
            </a:r>
          </a:p>
          <a:p>
            <a:pPr>
              <a:buAutoNum type="arabicPlain" startAt="3"/>
            </a:pPr>
            <a:r>
              <a:rPr lang="en-US" sz="1600" dirty="0" smtClean="0"/>
              <a:t>356777777</a:t>
            </a:r>
          </a:p>
          <a:p>
            <a:pPr>
              <a:buAutoNum type="arabicPlain" startAt="3"/>
            </a:pPr>
            <a:r>
              <a:rPr lang="en-US" sz="1600" dirty="0" smtClean="0"/>
              <a:t>0001</a:t>
            </a:r>
          </a:p>
          <a:p>
            <a:pPr>
              <a:buAutoNum type="arabicPlain" startAt="3"/>
            </a:pPr>
            <a:r>
              <a:rPr lang="en-US" sz="1600" dirty="0" smtClean="0"/>
              <a:t>99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  <a:p>
            <a:pPr>
              <a:buAutoNum type="arabicPlain" startAt="2"/>
            </a:pPr>
            <a:r>
              <a:rPr lang="en-US" sz="1600" dirty="0" smtClean="0"/>
              <a:t>022222</a:t>
            </a:r>
          </a:p>
          <a:p>
            <a:pPr>
              <a:buNone/>
            </a:pPr>
            <a:r>
              <a:rPr lang="en-US" sz="1600" dirty="0" smtClean="0"/>
              <a:t>2      577799999        Key:   2    4  = 24</a:t>
            </a:r>
          </a:p>
          <a:p>
            <a:pPr>
              <a:buNone/>
            </a:pPr>
            <a:r>
              <a:rPr lang="en-US" sz="1600" dirty="0" smtClean="0"/>
              <a:t>3      44444</a:t>
            </a:r>
          </a:p>
          <a:p>
            <a:pPr>
              <a:buAutoNum type="arabicPlain" startAt="3"/>
            </a:pPr>
            <a:r>
              <a:rPr lang="en-US" sz="1600" dirty="0" smtClean="0"/>
              <a:t>667789999</a:t>
            </a:r>
          </a:p>
          <a:p>
            <a:pPr>
              <a:buAutoNum type="arabicPlain" startAt="3"/>
            </a:pPr>
            <a:r>
              <a:rPr lang="en-US" sz="1600" dirty="0" smtClean="0"/>
              <a:t>2333344444</a:t>
            </a:r>
          </a:p>
          <a:p>
            <a:pPr>
              <a:buNone/>
            </a:pPr>
            <a:r>
              <a:rPr lang="en-US" sz="1600" dirty="0" smtClean="0"/>
              <a:t>4     577779</a:t>
            </a:r>
            <a:endParaRPr lang="en-US" sz="1600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4267200" y="2590800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6972300" y="2019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4038600" y="51054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6896100" y="46101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Dotplot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Useful in seeing how many individual data points in bin</a:t>
            </a:r>
          </a:p>
          <a:p>
            <a:r>
              <a:rPr lang="en-US" dirty="0" smtClean="0"/>
              <a:t>Good for small sets of data</a:t>
            </a:r>
          </a:p>
          <a:p>
            <a:r>
              <a:rPr lang="en-US" dirty="0" smtClean="0"/>
              <a:t>Not used too often</a:t>
            </a:r>
            <a:endParaRPr lang="en-US" dirty="0"/>
          </a:p>
        </p:txBody>
      </p:sp>
      <p:pic>
        <p:nvPicPr>
          <p:cNvPr id="1026" name="Picture 2" descr="F:\Art - JPEG (high-res)\CH04\un-p2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419600"/>
            <a:ext cx="8077200" cy="1909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a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Whenever you are describing a distribution you need to describe it by the</a:t>
            </a:r>
          </a:p>
          <a:p>
            <a:pPr lvl="1"/>
            <a:r>
              <a:rPr lang="en-US" dirty="0" smtClean="0"/>
              <a:t>Shape</a:t>
            </a:r>
          </a:p>
          <a:p>
            <a:pPr lvl="1"/>
            <a:r>
              <a:rPr lang="en-US" dirty="0" smtClean="0"/>
              <a:t>Center</a:t>
            </a:r>
          </a:p>
          <a:p>
            <a:pPr lvl="1"/>
            <a:r>
              <a:rPr lang="en-US" dirty="0" smtClean="0"/>
              <a:t>Spread</a:t>
            </a:r>
          </a:p>
          <a:p>
            <a:pPr lvl="1"/>
            <a:r>
              <a:rPr lang="en-US" dirty="0" smtClean="0"/>
              <a:t>Any Unusual points (outliers, gaps</a:t>
            </a:r>
            <a:r>
              <a:rPr lang="en-US" dirty="0" smtClean="0"/>
              <a:t>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Is the shape?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Uniform, Symmetric, Skewed</a:t>
            </a:r>
          </a:p>
          <a:p>
            <a:pPr lvl="1">
              <a:buFont typeface="Arial" charset="0"/>
              <a:buChar char="•"/>
            </a:pPr>
            <a:endParaRPr lang="en-US" dirty="0"/>
          </a:p>
          <a:p>
            <a:pPr lvl="1">
              <a:buFont typeface="Arial" charset="0"/>
              <a:buChar char="•"/>
            </a:pPr>
            <a:endParaRPr lang="en-US" dirty="0" smtClean="0"/>
          </a:p>
          <a:p>
            <a:pPr lvl="1">
              <a:buFont typeface="Arial" charset="0"/>
              <a:buChar char="•"/>
            </a:pPr>
            <a:endParaRPr lang="en-US" dirty="0"/>
          </a:p>
          <a:p>
            <a:pPr lvl="1">
              <a:buFont typeface="Arial" charset="0"/>
              <a:buChar char="•"/>
            </a:pPr>
            <a:endParaRPr lang="en-US" dirty="0" smtClean="0"/>
          </a:p>
          <a:p>
            <a:pPr lvl="1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many modes (high points)</a:t>
            </a:r>
          </a:p>
          <a:p>
            <a:pPr lvl="1"/>
            <a:r>
              <a:rPr lang="en-US" dirty="0" err="1" smtClean="0"/>
              <a:t>Unimodal</a:t>
            </a:r>
            <a:r>
              <a:rPr lang="en-US" dirty="0" smtClean="0"/>
              <a:t>, bimodal, multimodal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242122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276600"/>
            <a:ext cx="28676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276600"/>
            <a:ext cx="2209800" cy="18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105400"/>
            <a:ext cx="2667000" cy="154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5105400"/>
            <a:ext cx="1828800" cy="1438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5105400"/>
            <a:ext cx="203681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380999" y="304800"/>
            <a:ext cx="3886200" cy="243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953000" y="381000"/>
            <a:ext cx="3810000" cy="231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267200"/>
            <a:ext cx="3200400" cy="245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 and 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we describe the center and spread of a distribution depends on the shape of the distribution.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547</Words>
  <Application>Microsoft Office PowerPoint</Application>
  <PresentationFormat>On-screen Show (4:3)</PresentationFormat>
  <Paragraphs>114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Equation</vt:lpstr>
      <vt:lpstr>Displaying Quantitative Data Graphically and Describing It Numerically</vt:lpstr>
      <vt:lpstr>Displaying Quantitative Data</vt:lpstr>
      <vt:lpstr>Histograms</vt:lpstr>
      <vt:lpstr>Stem-and-Leaf Plot</vt:lpstr>
      <vt:lpstr>Dotplot</vt:lpstr>
      <vt:lpstr>Describing a Distribution</vt:lpstr>
      <vt:lpstr>Shape</vt:lpstr>
      <vt:lpstr>Slide 8</vt:lpstr>
      <vt:lpstr>Center and Spread</vt:lpstr>
      <vt:lpstr>Skewed Distribution </vt:lpstr>
      <vt:lpstr>Skewed Distribution</vt:lpstr>
      <vt:lpstr>Symmetric Distributions</vt:lpstr>
      <vt:lpstr>Standard Deviation</vt:lpstr>
      <vt:lpstr>Slide 14</vt:lpstr>
      <vt:lpstr>Finding Standard Deviation by Hand</vt:lpstr>
      <vt:lpstr>Other information</vt:lpstr>
      <vt:lpstr>Distributions with Outliers</vt:lpstr>
      <vt:lpstr>Distributions with Outliers</vt:lpstr>
      <vt:lpstr>Boxplots</vt:lpstr>
      <vt:lpstr>Boxplots</vt:lpstr>
    </vt:vector>
  </TitlesOfParts>
  <Company>Souderton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Displaying Quantitative Data Graphically and Describing It Numerically</dc:title>
  <dc:creator>SASD</dc:creator>
  <cp:lastModifiedBy>SASD</cp:lastModifiedBy>
  <cp:revision>12</cp:revision>
  <dcterms:created xsi:type="dcterms:W3CDTF">2010-02-01T14:49:50Z</dcterms:created>
  <dcterms:modified xsi:type="dcterms:W3CDTF">2010-02-01T15:19:02Z</dcterms:modified>
</cp:coreProperties>
</file>